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5"/>
  </p:notesMasterIdLst>
  <p:sldIdLst>
    <p:sldId id="266" r:id="rId5"/>
    <p:sldId id="270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1" r:id="rId15"/>
    <p:sldId id="286" r:id="rId16"/>
    <p:sldId id="283" r:id="rId17"/>
    <p:sldId id="284" r:id="rId18"/>
    <p:sldId id="285" r:id="rId19"/>
    <p:sldId id="287" r:id="rId20"/>
    <p:sldId id="288" r:id="rId21"/>
    <p:sldId id="289" r:id="rId22"/>
    <p:sldId id="290" r:id="rId23"/>
    <p:sldId id="291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B15086-06BC-4F78-B508-4E1F94CCB86B}" type="datetimeFigureOut">
              <a:rPr lang="en-US" smtClean="0"/>
              <a:t>6/14/2025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4AFE6-52F8-436F-9DAC-607E2BE5A9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31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A85BB-8327-437A-900F-6A3DB7A5ABC9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3878A-9A6C-446F-AE2D-FA0E8037C59B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C5687-D9F1-45E2-A621-A964456C9C51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D05D98-6779-42E9-AA36-C6D6C2CA339B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14117-4E55-454A-B008-5B316A3C4A1E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685336-EDD6-4B11-BDCB-D9716D9D0CAD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0B30B-3EA6-4689-8E7C-D798375DFD60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5E6C6-E680-4C09-9A82-6D6D4A458B45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BBFA-E374-465F-B18D-F6CE71921593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FA0BC-E7BB-4D55-8710-E8474A66771E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8A1C5-682A-4617-9A91-5759A79A935B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D0D0-99D2-4A10-AC62-6E2E6CF7A9EE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7DEDF-EB2B-4F7F-B2DF-97C28C8FCBC9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80351-56D7-412F-9F2E-17819DF3B01D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8F068B-C601-4124-944A-AED7D3FD7517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F7A73-7818-460B-8F62-87CD8A1DAD1A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F8665-A302-4073-9097-DCE6BA8A5D14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8D89FA6-8D64-42DE-8A02-4A6662349BFD}" type="datetime1">
              <a:rPr lang="en-US" smtClean="0"/>
              <a:t>6/14/2025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D85834-55D9-470E-9834-623384F24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812CC5-3F64-4837-AE94-66C400A325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127819"/>
            <a:ext cx="10200098" cy="3529781"/>
          </a:xfrm>
        </p:spPr>
        <p:txBody>
          <a:bodyPr>
            <a:normAutofit/>
          </a:bodyPr>
          <a:lstStyle/>
          <a:p>
            <a:r>
              <a:rPr lang="en-US" dirty="0"/>
              <a:t>🔐 </a:t>
            </a:r>
            <a:r>
              <a:rPr lang="en-US" b="1" dirty="0"/>
              <a:t>1: What is phishing ?       (Introduction)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0012D5-B732-49FA-8D2C-A5C52B3641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9354523" cy="194733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Phishing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is a type of cyberattack where attackers try to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trick users into revealing sensitive information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, such as login credentials, credit card numbers, or personal data.</a:t>
            </a:r>
          </a:p>
        </p:txBody>
      </p:sp>
    </p:spTree>
    <p:extLst>
      <p:ext uri="{BB962C8B-B14F-4D97-AF65-F5344CB8AC3E}">
        <p14:creationId xmlns:p14="http://schemas.microsoft.com/office/powerpoint/2010/main" val="38573100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BC04E-F6EB-580B-7E03-1929C60F9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CE17896-6D61-4E4B-242F-45363656C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Abadi" panose="020B0604020104020204" pitchFamily="34" charset="0"/>
              </a:rPr>
              <a:t>Lesson: Always double-check before clicking!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64EA149-583A-0047-C90C-AB3BDD5E696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4213" y="954286"/>
            <a:ext cx="10046276" cy="3077766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An employee received an email titled: “Salary Revision Letter – Urgent!”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It came from hr@company-payroll1.com (notice the fake domain)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The email looked real and had an attachment. Upon opening, malware was installed.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It spread through the internal network and led to a ransomware attack.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Company lost access to critical data and had to pay ₹15 lakh in Bitcoin to regain access.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This happened just because one person clicked a link without verifying.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The breach could have been prevented with basic phishing awareness.</a:t>
            </a:r>
          </a:p>
        </p:txBody>
      </p:sp>
    </p:spTree>
    <p:extLst>
      <p:ext uri="{BB962C8B-B14F-4D97-AF65-F5344CB8AC3E}">
        <p14:creationId xmlns:p14="http://schemas.microsoft.com/office/powerpoint/2010/main" val="11442439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5D4F34-A6D4-C4EE-5152-044377D85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5E75A4-8809-841D-B72D-715ECA1DD1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645F05-48A7-DF00-553F-2661C95CC9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813" y="127820"/>
            <a:ext cx="11267767" cy="2458064"/>
          </a:xfrm>
        </p:spPr>
        <p:txBody>
          <a:bodyPr>
            <a:normAutofit/>
          </a:bodyPr>
          <a:lstStyle/>
          <a:p>
            <a:r>
              <a:rPr lang="en-US" sz="3600" dirty="0"/>
              <a:t>🛡️</a:t>
            </a:r>
            <a:r>
              <a:rPr lang="en-US" sz="3600" b="1" dirty="0"/>
              <a:t>6: How to Protect Yourself from Phishing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6FD687-363A-C81A-0FA3-48EC6F4479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9354523" cy="194733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You can defend against phishing with a few simple but powerful habits.</a:t>
            </a:r>
          </a:p>
        </p:txBody>
      </p:sp>
    </p:spTree>
    <p:extLst>
      <p:ext uri="{BB962C8B-B14F-4D97-AF65-F5344CB8AC3E}">
        <p14:creationId xmlns:p14="http://schemas.microsoft.com/office/powerpoint/2010/main" val="3044005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A4D53-9812-B8C3-0595-4AD777C56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DC08EBC-A5F0-671E-0464-49B30AA9F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>
            <a:normAutofit/>
          </a:bodyPr>
          <a:lstStyle/>
          <a:p>
            <a:endParaRPr lang="en-US" sz="2800" dirty="0">
              <a:latin typeface="Abadi" panose="020B0604020104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4EBBD1A-A0F4-D93A-EFA2-474548018C4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4213" y="508010"/>
            <a:ext cx="7705956" cy="3970318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Never click unknown links or open suspicious attachments</a:t>
            </a:r>
            <a:endParaRPr lang="en-US" dirty="0">
              <a:solidFill>
                <a:schemeClr val="tx1"/>
              </a:solidFill>
              <a:latin typeface="Amasis MT Pro" panose="020405040500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Check the sender’s email ID carefully</a:t>
            </a:r>
            <a:endParaRPr lang="en-US" dirty="0">
              <a:solidFill>
                <a:schemeClr val="tx1"/>
              </a:solidFill>
              <a:latin typeface="Amasis MT Pro" panose="020405040500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Hover over links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to preview the real URL before clicking</a:t>
            </a:r>
          </a:p>
          <a:p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Use Multi-Factor Authentication (MFA)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wherever possible</a:t>
            </a:r>
          </a:p>
          <a:p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Keep your browser, system, and antivirus updated</a:t>
            </a:r>
            <a:endParaRPr lang="en-US" dirty="0">
              <a:solidFill>
                <a:schemeClr val="tx1"/>
              </a:solidFill>
              <a:latin typeface="Amasis MT Pro" panose="02040504050005020304" pitchFamily="18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Avoid sharing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sensitive information over email or SMS</a:t>
            </a:r>
            <a:endParaRPr lang="en-US" dirty="0">
              <a:solidFill>
                <a:schemeClr val="tx1"/>
              </a:solidFill>
              <a:latin typeface="Amasis MT Pro" panose="020405040500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Don’t trust emails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that ask for urgent action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Stay updated through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security awareness training</a:t>
            </a:r>
            <a:endParaRPr lang="en-US" dirty="0">
              <a:solidFill>
                <a:schemeClr val="tx1"/>
              </a:solidFill>
              <a:latin typeface="Amasis MT Pro" panose="02040504050005020304" pitchFamily="18" charset="0"/>
            </a:endParaRPr>
          </a:p>
          <a:p>
            <a:pPr lvl="0"/>
            <a:endParaRPr lang="en-US" altLang="en-US" dirty="0">
              <a:solidFill>
                <a:schemeClr val="tx1"/>
              </a:solidFill>
              <a:latin typeface="Amasis MT Pro" panose="020405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509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509E0-5EFF-C1B7-5AFC-FAF27E147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97FC10E-35D1-4CD3-8A00-C11C68D50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1DD8B2-E80B-9ECC-82A5-ED2F142C4E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813" y="127820"/>
            <a:ext cx="11267767" cy="2458064"/>
          </a:xfrm>
        </p:spPr>
        <p:txBody>
          <a:bodyPr>
            <a:normAutofit/>
          </a:bodyPr>
          <a:lstStyle/>
          <a:p>
            <a:r>
              <a:rPr lang="en-US" sz="3600" dirty="0"/>
              <a:t>🧠 </a:t>
            </a:r>
            <a:r>
              <a:rPr lang="en-US" sz="3600" b="1" dirty="0"/>
              <a:t>7: Common Social Engineering Tactics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13726A-6637-0A60-9337-CF35A7D92C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9354523" cy="194733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Phishing often works due to social engineering — psychological manipulation of people.</a:t>
            </a:r>
          </a:p>
        </p:txBody>
      </p:sp>
    </p:spTree>
    <p:extLst>
      <p:ext uri="{BB962C8B-B14F-4D97-AF65-F5344CB8AC3E}">
        <p14:creationId xmlns:p14="http://schemas.microsoft.com/office/powerpoint/2010/main" val="2506484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B15F4-1532-CBA9-8FA4-A313EBEC18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AB6B4BD-B56D-2BB7-EBFF-28E5E7809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0E1B32D-2E0A-8A48-F44D-8E41CAAB3B0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4213" y="731148"/>
            <a:ext cx="9517349" cy="3524042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Pretexting: Creating a believable scenario to gain trust (e.g., “I’m from IT support”)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Baiting: Offering something tempting (e.g., “Free Movie Download” link)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Tailgating: Gaining physical access by following someone into a restricted area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Urgency or fear tactics: “You’ll lose access in 1 hour!” messages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Fake surveys, contests, or giveaways asking for login details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These tricks rely on emotions, curiosity, or panic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Be skeptical of things that feel “too urgent” or “too good to be true”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Awareness is your strongest weapon against these tactics</a:t>
            </a:r>
          </a:p>
        </p:txBody>
      </p:sp>
    </p:spTree>
    <p:extLst>
      <p:ext uri="{BB962C8B-B14F-4D97-AF65-F5344CB8AC3E}">
        <p14:creationId xmlns:p14="http://schemas.microsoft.com/office/powerpoint/2010/main" val="21395295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CB1A7-4095-F2D2-3B22-AA13F7B1A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7BF4F69-106E-7F15-8DD2-6D018D3A1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C82E9D-53F5-834E-70E0-F57B428B28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813" y="127820"/>
            <a:ext cx="11267767" cy="2458064"/>
          </a:xfrm>
        </p:spPr>
        <p:txBody>
          <a:bodyPr>
            <a:normAutofit/>
          </a:bodyPr>
          <a:lstStyle/>
          <a:p>
            <a:r>
              <a:rPr lang="en-US" sz="3600" dirty="0"/>
              <a:t>📣</a:t>
            </a:r>
            <a:r>
              <a:rPr lang="en-US" sz="3600" b="1" dirty="0"/>
              <a:t> 8: What to Do If You Suspect Phishing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D82D0B-82E8-0632-0AD1-EB541CCD52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9354523" cy="194733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Taking the right action quickly can save you and your organization.</a:t>
            </a:r>
          </a:p>
        </p:txBody>
      </p:sp>
    </p:spTree>
    <p:extLst>
      <p:ext uri="{BB962C8B-B14F-4D97-AF65-F5344CB8AC3E}">
        <p14:creationId xmlns:p14="http://schemas.microsoft.com/office/powerpoint/2010/main" val="983759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D14C37-42EF-CB1D-89EF-B9209EBD64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4C63477-B38D-DA77-BA6F-516904FA1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75CEE47-FFB4-0EB0-5DEE-45C1AF79FBE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4213" y="731148"/>
            <a:ext cx="9883988" cy="3524042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Do NOT click, reply, or download anything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If in doubt, report the message immediately to your IT/Security team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Forward suspicious emails to a phishing report address (e.g., phishing@company.com)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If you clicked accidentally, change your password immediately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Run a full antivirus scan on your system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Inform your teammates or manager — they might be targeted next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IT teams will investigate and isolate threats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React fast. Delay can cause major damage.</a:t>
            </a:r>
          </a:p>
        </p:txBody>
      </p:sp>
    </p:spTree>
    <p:extLst>
      <p:ext uri="{BB962C8B-B14F-4D97-AF65-F5344CB8AC3E}">
        <p14:creationId xmlns:p14="http://schemas.microsoft.com/office/powerpoint/2010/main" val="868842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4AF814-AC46-C390-B7E0-27EE0611A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4BEF8E9-A4A8-444F-B2B4-32DA1F87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DB8531-B17A-ADA9-F2B2-C0B7AA2D8F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813" y="127820"/>
            <a:ext cx="11267767" cy="2458064"/>
          </a:xfrm>
        </p:spPr>
        <p:txBody>
          <a:bodyPr>
            <a:normAutofit/>
          </a:bodyPr>
          <a:lstStyle/>
          <a:p>
            <a:r>
              <a:rPr lang="en-US" sz="3600" dirty="0"/>
              <a:t>🛠️</a:t>
            </a:r>
            <a:r>
              <a:rPr lang="en-US" sz="3600" b="1" dirty="0"/>
              <a:t>9: Helpful Tools to Detect Phishing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AC63C6-F1F4-AFB8-817C-C13D6A9DBF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9354523" cy="194733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Use these tools and practices to make phishing detection easier:</a:t>
            </a:r>
          </a:p>
        </p:txBody>
      </p:sp>
    </p:spTree>
    <p:extLst>
      <p:ext uri="{BB962C8B-B14F-4D97-AF65-F5344CB8AC3E}">
        <p14:creationId xmlns:p14="http://schemas.microsoft.com/office/powerpoint/2010/main" val="15068905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9C0EDB-D9B5-F1A2-0FC8-1F3E45E53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1FBF345-6D78-2237-A39D-2619E2623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3E214B6-EA59-6515-B604-DD915769FAF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4212" y="685800"/>
            <a:ext cx="8534400" cy="3615267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Google Safe Browsing – blocks known malicious websites</a:t>
            </a:r>
          </a:p>
          <a:p>
            <a:pPr lvl="0"/>
            <a:r>
              <a:rPr lang="en-US" altLang="en-US" dirty="0" err="1">
                <a:solidFill>
                  <a:schemeClr val="tx1"/>
                </a:solidFill>
                <a:latin typeface="Amasis MT Pro" panose="02040504050005020304" pitchFamily="18" charset="0"/>
              </a:rPr>
              <a:t>Virustotal</a:t>
            </a:r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– scans files and links for threats before opening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Browser built-in phishing filters – Chrome, Firefox, Edge all have them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Password Managers – can detect fake login pages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Spam filters &amp; firewalls – block suspicious emails automatically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SPF, DKIM, DMARC – email authentication protocols (for IT teams)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Security awareness platforms – KnowBe4, </a:t>
            </a:r>
            <a:r>
              <a:rPr lang="en-US" altLang="en-US" dirty="0" err="1">
                <a:solidFill>
                  <a:schemeClr val="tx1"/>
                </a:solidFill>
                <a:latin typeface="Amasis MT Pro" panose="02040504050005020304" pitchFamily="18" charset="0"/>
              </a:rPr>
              <a:t>Cofense</a:t>
            </a:r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, </a:t>
            </a:r>
            <a:r>
              <a:rPr lang="en-US" altLang="en-US" dirty="0" err="1">
                <a:solidFill>
                  <a:schemeClr val="tx1"/>
                </a:solidFill>
                <a:latin typeface="Amasis MT Pro" panose="02040504050005020304" pitchFamily="18" charset="0"/>
              </a:rPr>
              <a:t>PhishLabs</a:t>
            </a:r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for training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But remember: No tool is stronger than human awareness!</a:t>
            </a:r>
          </a:p>
        </p:txBody>
      </p:sp>
    </p:spTree>
    <p:extLst>
      <p:ext uri="{BB962C8B-B14F-4D97-AF65-F5344CB8AC3E}">
        <p14:creationId xmlns:p14="http://schemas.microsoft.com/office/powerpoint/2010/main" val="28994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A08C17-E0BC-A23C-3450-029332955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450950-8BBA-9CBA-A606-58E8F0832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7B5020-F207-ABBB-37D6-225EACD0C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6916" y="127820"/>
            <a:ext cx="10687664" cy="2458064"/>
          </a:xfrm>
        </p:spPr>
        <p:txBody>
          <a:bodyPr>
            <a:normAutofit/>
          </a:bodyPr>
          <a:lstStyle/>
          <a:p>
            <a:r>
              <a:rPr lang="en-US" sz="3600" dirty="0"/>
              <a:t>🧾 </a:t>
            </a:r>
            <a:r>
              <a:rPr lang="en-US" sz="3600" b="1" dirty="0"/>
              <a:t>10: Recap &amp; Takeaways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BA2B55-BF19-03FD-4029-14E1DC9B9A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9354523" cy="194733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Let’s wrap up with the key lessons from this training:</a:t>
            </a:r>
          </a:p>
        </p:txBody>
      </p:sp>
    </p:spTree>
    <p:extLst>
      <p:ext uri="{BB962C8B-B14F-4D97-AF65-F5344CB8AC3E}">
        <p14:creationId xmlns:p14="http://schemas.microsoft.com/office/powerpoint/2010/main" val="402524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E0AEC80-8115-4F41-B41A-43D5000262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9418" b="6313"/>
          <a:stretch/>
        </p:blipFill>
        <p:spPr>
          <a:xfrm>
            <a:off x="51772" y="10"/>
            <a:ext cx="1219200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048AD-5F12-4F20-8B94-DCE98507F9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3615267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It usually comes through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emails, messages, fake websites, or calls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Attackers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pretend to be trusted entities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, such as banks, e-commerce sites, or company officials.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The goal is to exploit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human trust and urgency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to make the victim act quickly.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Phishing is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one of the most common cyber threats globally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More than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90% of data breaches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start with a phishing attack.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Phishing doesn't only affect individuals;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companies, banks, and governments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are also frequent targets.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These attacks are now more sophisticated, often using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AI-generated messages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This training will help you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recognize, avoid, and report phishing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attempts effectively.</a:t>
            </a:r>
          </a:p>
          <a:p>
            <a:pPr marL="0" indent="0">
              <a:buSzPct val="70000"/>
              <a:buNone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F4020B-BD58-413B-9283-2C8C1ABAB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588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735B3-BF16-E92A-645D-CC4E12FA6F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8D33486-1059-AF83-3DBA-96EC329D8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A70AA63-4E95-98BA-166D-1DD383942E1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4212" y="508274"/>
            <a:ext cx="7839005" cy="3970318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Phishing is real, dangerous, and everywhere.</a:t>
            </a:r>
            <a:endParaRPr lang="en-US" dirty="0">
              <a:solidFill>
                <a:schemeClr val="tx1"/>
              </a:solidFill>
              <a:latin typeface="Amasis MT Pro" panose="02040504050005020304" pitchFamily="18" charset="0"/>
            </a:endParaRP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Never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trust messages blindly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, even if they look official.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Always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verify links, emails, and attachments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before clicking.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Enable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MFA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and keep all systems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updated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Know the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common red flags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and social engineering tricks.</a:t>
            </a:r>
          </a:p>
          <a:p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Report phishing attempts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immediately to your IT/security team.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Encourage a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culture of cybersecurity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in your workplace.</a:t>
            </a:r>
          </a:p>
          <a:p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Stay alert, stay aware, and </a:t>
            </a:r>
            <a:r>
              <a:rPr lang="en-US" b="1" dirty="0">
                <a:solidFill>
                  <a:schemeClr val="tx1"/>
                </a:solidFill>
                <a:latin typeface="Amasis MT Pro" panose="02040504050005020304" pitchFamily="18" charset="0"/>
              </a:rPr>
              <a:t>think before you click</a:t>
            </a:r>
            <a:r>
              <a:rPr 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!</a:t>
            </a:r>
          </a:p>
          <a:p>
            <a:pPr lvl="0"/>
            <a:endParaRPr lang="en-US" altLang="en-US" dirty="0">
              <a:solidFill>
                <a:schemeClr val="tx1"/>
              </a:solidFill>
              <a:latin typeface="Amasis MT Pro" panose="020405040500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9591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1613E9-E27B-A9F3-A99B-FE9E07D38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B03F170-438A-F79C-C5B8-DB8E9A4964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ED3E3D-0417-222A-4466-59A5CC662F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813" y="127820"/>
            <a:ext cx="11267767" cy="2458064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⚠️</a:t>
            </a:r>
            <a:r>
              <a:rPr lang="en-US" b="1" dirty="0"/>
              <a:t> 2: Why is Phishing dangerous?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1F73BC-EC05-CFCD-F423-470620AB39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9354523" cy="194733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Phishing may seem harmless at first glance, but it can cause </a:t>
            </a:r>
            <a:r>
              <a:rPr lang="en-US" b="1" dirty="0">
                <a:solidFill>
                  <a:schemeClr val="bg1"/>
                </a:solidFill>
                <a:latin typeface="Abadi" panose="020B0604020104020204" pitchFamily="34" charset="0"/>
              </a:rPr>
              <a:t>severe personal and organizational damage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03484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39FB1E25-4F92-89B7-D926-60EB0C6F5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C54AA78-DAC5-892A-DF28-7926E9D2581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4213" y="508010"/>
            <a:ext cx="8373703" cy="3970318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It can lead to identity theft, financial loss, data leaks, and more.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A single mistake like clicking a fake link can compromise entire systems.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Attackers may steal your identity and misuse it for fraud or blackmail.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For businesses, phishing can cause data breaches, ransomware attacks,</a:t>
            </a:r>
          </a:p>
          <a:p>
            <a:pPr marL="0" lvl="0" indent="0">
              <a:buNone/>
            </a:pPr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   and financial penalties.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Cybercriminals often sell stolen data on the dark web.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A victim of phishing may unintentionally help hackers attack others.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Phishing impacts reputation, customer trust, and business continuity.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Being aware and cautious is your first line of defense</a:t>
            </a:r>
            <a:r>
              <a:rPr lang="en-US" altLang="en-US" dirty="0">
                <a:latin typeface="Amasis MT Pro" panose="020405040500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7269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EF0420-10DA-746C-9E93-39EF467BA6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EEF559-DB31-B42A-24EC-C84C444E4C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A2788C-C2C1-9626-FE6E-071AAE98A4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813" y="127820"/>
            <a:ext cx="11267767" cy="2458064"/>
          </a:xfrm>
        </p:spPr>
        <p:txBody>
          <a:bodyPr>
            <a:normAutofit/>
          </a:bodyPr>
          <a:lstStyle/>
          <a:p>
            <a:r>
              <a:rPr lang="en-US" dirty="0"/>
              <a:t>🧠</a:t>
            </a:r>
            <a:r>
              <a:rPr lang="en-US" b="1" dirty="0"/>
              <a:t>3: Types of Phishing Attacks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2424B8-6DC7-A52A-E308-878282119B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9354523" cy="194733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There are various phishing methods. Understanding the types helps in recognizing them early.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5063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6A0E54-E573-8138-7634-F4B6D29E65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3414B05-3A7B-7DBE-73AD-6FF849754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Abadi" panose="020B0604020104020204" pitchFamily="34" charset="0"/>
              </a:rPr>
              <a:t>Each method is dangerous and designed to </a:t>
            </a:r>
            <a:r>
              <a:rPr lang="en-US" sz="1800" b="1" dirty="0">
                <a:latin typeface="Abadi" panose="020B0604020104020204" pitchFamily="34" charset="0"/>
              </a:rPr>
              <a:t>manipulate the human mind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80DA5BD-BE04-B06F-9DE7-AC2B53C40BE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4213" y="954286"/>
            <a:ext cx="11350471" cy="3077766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Email Phishing: Generic fake emails with links or attachments.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Spear Phishing: Targeted attacks using personal details (e.g., name, department).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Smishing: Phishing via SMS/text messages.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Vishing: Voice phishing through fake calls pretending to be from support or banks.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Pharming: Redirecting users to fake websites even when they type correct URLs.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Clone Phishing: Copying legitimate emails and inserting malicious links.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Business Email Compromise (BEC): Spoofing a CEO or manager's email to trick employees.</a:t>
            </a:r>
          </a:p>
        </p:txBody>
      </p:sp>
    </p:spTree>
    <p:extLst>
      <p:ext uri="{BB962C8B-B14F-4D97-AF65-F5344CB8AC3E}">
        <p14:creationId xmlns:p14="http://schemas.microsoft.com/office/powerpoint/2010/main" val="52888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6C79F-C88A-C19A-1A02-59DFBC9FDF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F3AB4AC-4A14-5D4B-50B1-5182F79CB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06CF62-686B-C110-C9CC-AE8015111D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813" y="127820"/>
            <a:ext cx="11267767" cy="2458064"/>
          </a:xfrm>
        </p:spPr>
        <p:txBody>
          <a:bodyPr>
            <a:normAutofit/>
          </a:bodyPr>
          <a:lstStyle/>
          <a:p>
            <a:r>
              <a:rPr lang="en-US" sz="4400" dirty="0"/>
              <a:t>🔎</a:t>
            </a:r>
            <a:r>
              <a:rPr lang="en-US" sz="4400" b="1" dirty="0"/>
              <a:t>4: How to Identify a Phishing Email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1B6546-5977-9540-596B-E514E44B00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9354523" cy="194733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Most phishing emails contain </a:t>
            </a:r>
            <a:r>
              <a:rPr lang="en-US" b="1" dirty="0">
                <a:solidFill>
                  <a:schemeClr val="bg1"/>
                </a:solidFill>
                <a:latin typeface="Abadi" panose="020B0604020104020204" pitchFamily="34" charset="0"/>
              </a:rPr>
              <a:t>clear warning signs</a:t>
            </a:r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 if you look closely.</a:t>
            </a:r>
          </a:p>
        </p:txBody>
      </p:sp>
    </p:spTree>
    <p:extLst>
      <p:ext uri="{BB962C8B-B14F-4D97-AF65-F5344CB8AC3E}">
        <p14:creationId xmlns:p14="http://schemas.microsoft.com/office/powerpoint/2010/main" val="3093378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62D0DF-F4A4-6409-55B1-699BFF709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DC412BCB-3A95-B877-6512-9A440168B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E0A1FC1-DD5F-2DF2-39CE-87F4E702ABE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4213" y="524671"/>
            <a:ext cx="7766870" cy="3524042"/>
          </a:xfr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Urgent or threatening language: "Your account will be suspended!"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Strange or misspelled email addresses (e.g., support@paypai.com)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Poor grammar or spelling errors in the message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Unexpected attachments or links asking you to “click here”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Fake logos or branding designed to look like a real company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Requests for personal info, OTPs, passwords, or bank details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Suspicious file types like .exe or zip attachments</a:t>
            </a:r>
          </a:p>
          <a:p>
            <a:pPr lvl="0"/>
            <a:r>
              <a:rPr lang="en-US" altLang="en-US" dirty="0">
                <a:solidFill>
                  <a:schemeClr val="tx1"/>
                </a:solidFill>
                <a:latin typeface="Amasis MT Pro" panose="02040504050005020304" pitchFamily="18" charset="0"/>
              </a:rPr>
              <a:t>Always hover over links to check where they really lead</a:t>
            </a:r>
          </a:p>
        </p:txBody>
      </p:sp>
    </p:spTree>
    <p:extLst>
      <p:ext uri="{BB962C8B-B14F-4D97-AF65-F5344CB8AC3E}">
        <p14:creationId xmlns:p14="http://schemas.microsoft.com/office/powerpoint/2010/main" val="137751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D1653D-7D1A-4FDB-5E12-D3387E2332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CB00D42-767C-7D59-17F2-0515121C2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9418" b="6313"/>
          <a:stretch/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D85F81-BCE7-79A2-2206-2E24FBB308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813" y="127820"/>
            <a:ext cx="11267767" cy="2458064"/>
          </a:xfrm>
        </p:spPr>
        <p:txBody>
          <a:bodyPr>
            <a:normAutofit/>
          </a:bodyPr>
          <a:lstStyle/>
          <a:p>
            <a:r>
              <a:rPr lang="en-US" sz="4400" dirty="0"/>
              <a:t>📁 </a:t>
            </a:r>
            <a:r>
              <a:rPr lang="en-US" sz="4400" b="1" dirty="0"/>
              <a:t> 5: Real-Life Case Study (Example)</a:t>
            </a:r>
            <a:endParaRPr 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D1CAC-2718-50BA-0934-271E586697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1" y="3843867"/>
            <a:ext cx="9354523" cy="1947333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</a:rPr>
              <a:t>Case: A Company Data Breach Due to Phishing</a:t>
            </a:r>
          </a:p>
        </p:txBody>
      </p:sp>
    </p:spTree>
    <p:extLst>
      <p:ext uri="{BB962C8B-B14F-4D97-AF65-F5344CB8AC3E}">
        <p14:creationId xmlns:p14="http://schemas.microsoft.com/office/powerpoint/2010/main" val="3757992921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0B414F3-C833-4395-8C69-0E806C51817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0B8EF33-82AA-4779-AFAA-C56669D00D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5FDEB4C-941C-4EBE-9462-062D8A0AD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 design</Template>
  <TotalTime>80</TotalTime>
  <Words>1175</Words>
  <Application>Microsoft Office PowerPoint</Application>
  <PresentationFormat>Widescreen</PresentationFormat>
  <Paragraphs>101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Abadi</vt:lpstr>
      <vt:lpstr>Amasis MT Pro</vt:lpstr>
      <vt:lpstr>Calibri</vt:lpstr>
      <vt:lpstr>Century Gothic</vt:lpstr>
      <vt:lpstr>Wingdings</vt:lpstr>
      <vt:lpstr>Wingdings 3</vt:lpstr>
      <vt:lpstr>Slice</vt:lpstr>
      <vt:lpstr>🔐 1: What is phishing ?       (Introduction)</vt:lpstr>
      <vt:lpstr>PowerPoint Presentation</vt:lpstr>
      <vt:lpstr>     ⚠️ 2: Why is Phishing dangerous? </vt:lpstr>
      <vt:lpstr>PowerPoint Presentation</vt:lpstr>
      <vt:lpstr>🧠3: Types of Phishing Attacks</vt:lpstr>
      <vt:lpstr>Each method is dangerous and designed to manipulate the human mind. </vt:lpstr>
      <vt:lpstr>🔎4: How to Identify a Phishing Email</vt:lpstr>
      <vt:lpstr>PowerPoint Presentation</vt:lpstr>
      <vt:lpstr>📁  5: Real-Life Case Study (Example)</vt:lpstr>
      <vt:lpstr>Lesson: Always double-check before clicking!</vt:lpstr>
      <vt:lpstr>🛡️6: How to Protect Yourself from Phishing</vt:lpstr>
      <vt:lpstr>PowerPoint Presentation</vt:lpstr>
      <vt:lpstr>🧠 7: Common Social Engineering Tactics</vt:lpstr>
      <vt:lpstr>PowerPoint Presentation</vt:lpstr>
      <vt:lpstr>📣 8: What to Do If You Suspect Phishing</vt:lpstr>
      <vt:lpstr>PowerPoint Presentation</vt:lpstr>
      <vt:lpstr>🛠️9: Helpful Tools to Detect Phishing</vt:lpstr>
      <vt:lpstr>PowerPoint Presentation</vt:lpstr>
      <vt:lpstr>🧾 10: Recap &amp; Takeaways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Nitesh Kumar</dc:creator>
  <cp:lastModifiedBy>Nitesh Kumar</cp:lastModifiedBy>
  <cp:revision>1</cp:revision>
  <dcterms:created xsi:type="dcterms:W3CDTF">2025-06-14T04:31:41Z</dcterms:created>
  <dcterms:modified xsi:type="dcterms:W3CDTF">2025-06-14T05:57:26Z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